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70" r:id="rId27"/>
    <p:sldId id="271" r:id="rId28"/>
    <p:sldId id="282" r:id="rId29"/>
    <p:sldId id="285" r:id="rId30"/>
    <p:sldId id="289" r:id="rId31"/>
    <p:sldId id="322" r:id="rId32"/>
    <p:sldId id="323" r:id="rId33"/>
    <p:sldId id="292" r:id="rId34"/>
    <p:sldId id="318" r:id="rId35"/>
    <p:sldId id="319" r:id="rId36"/>
    <p:sldId id="320" r:id="rId37"/>
    <p:sldId id="259" r:id="rId38"/>
    <p:sldId id="260" r:id="rId39"/>
    <p:sldId id="324" r:id="rId40"/>
    <p:sldId id="307" r:id="rId41"/>
    <p:sldId id="321" r:id="rId42"/>
    <p:sldId id="325" r:id="rId43"/>
    <p:sldId id="332" r:id="rId44"/>
    <p:sldId id="339" r:id="rId45"/>
    <p:sldId id="340" r:id="rId46"/>
    <p:sldId id="330" r:id="rId47"/>
    <p:sldId id="329" r:id="rId48"/>
    <p:sldId id="331" r:id="rId49"/>
    <p:sldId id="333" r:id="rId50"/>
    <p:sldId id="334" r:id="rId51"/>
    <p:sldId id="335" r:id="rId52"/>
    <p:sldId id="336" r:id="rId53"/>
    <p:sldId id="337" r:id="rId54"/>
    <p:sldId id="338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5"/>
            <p14:sldId id="289"/>
            <p14:sldId id="322"/>
            <p14:sldId id="323"/>
            <p14:sldId id="292"/>
            <p14:sldId id="318"/>
            <p14:sldId id="319"/>
            <p14:sldId id="320"/>
            <p14:sldId id="259"/>
            <p14:sldId id="260"/>
            <p14:sldId id="324"/>
            <p14:sldId id="307"/>
            <p14:sldId id="321"/>
            <p14:sldId id="325"/>
            <p14:sldId id="332"/>
            <p14:sldId id="339"/>
            <p14:sldId id="340"/>
            <p14:sldId id="330"/>
            <p14:sldId id="329"/>
            <p14:sldId id="331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azure vm cv=3, 10000 obs" id="{3C20B719-9086-4688-B2AC-D865166EB8F9}">
          <p14:sldIdLst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ensemble cv=3,20000" id="{E53E2B08-6C06-4909-BD93-EA027908407B}">
          <p14:sldIdLst>
            <p14:sldId id="349"/>
            <p14:sldId id="350"/>
            <p14:sldId id="351"/>
            <p14:sldId id="352"/>
            <p14:sldId id="353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40" autoAdjust="0"/>
    <p:restoredTop sz="86018" autoAdjust="0"/>
  </p:normalViewPr>
  <p:slideViewPr>
    <p:cSldViewPr snapToGrid="0">
      <p:cViewPr varScale="1">
        <p:scale>
          <a:sx n="62" d="100"/>
          <a:sy n="62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6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7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ungchou.github.io/si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9DA49-C96A-4CCC-B767-34AEB0EC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26" y="1559308"/>
            <a:ext cx="7863347" cy="493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a\AppData\Local\Temp\SNAGHTML10c2ad1.PNG">
            <a:extLst>
              <a:ext uri="{FF2B5EF4-FFF2-40B4-BE49-F238E27FC236}">
                <a16:creationId xmlns:a16="http://schemas.microsoft.com/office/drawing/2014/main" id="{7DFC82DE-D59D-49D5-9168-DB9335434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0" y="291761"/>
            <a:ext cx="10819940" cy="6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1" y="2367171"/>
            <a:ext cx="74746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4800" dirty="0"/>
              <a:t>when you are down and out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1" y="2281246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308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434"/>
            <a:ext cx="10515600" cy="5271440"/>
          </a:xfrm>
        </p:spPr>
        <p:txBody>
          <a:bodyPr>
            <a:noAutofit/>
          </a:bodyPr>
          <a:lstStyle/>
          <a:p>
            <a:r>
              <a:rPr lang="en-US" sz="1800" dirty="0"/>
              <a:t>Predicting hospital readmissions with Machine Learning</a:t>
            </a:r>
          </a:p>
          <a:p>
            <a:pPr lvl="1"/>
            <a:r>
              <a:rPr lang="en-US" sz="1400" dirty="0"/>
              <a:t>A meaningful step to solve a complex problem</a:t>
            </a:r>
          </a:p>
          <a:p>
            <a:pPr lvl="1"/>
            <a:r>
              <a:rPr lang="en-US" sz="1400" dirty="0"/>
              <a:t>It does provide some insight of the service quality and a patient’s experience</a:t>
            </a:r>
          </a:p>
          <a:p>
            <a:pPr lvl="1"/>
            <a:r>
              <a:rPr lang="en-US" sz="1400" dirty="0"/>
              <a:t>Relevant to real world problem solving and warrant more efforts</a:t>
            </a:r>
          </a:p>
          <a:p>
            <a:r>
              <a:rPr lang="en-US" sz="1800" dirty="0"/>
              <a:t>Data cleaning is tedious, yet at the end it pays off</a:t>
            </a:r>
          </a:p>
          <a:p>
            <a:r>
              <a:rPr lang="en-US" sz="1800" dirty="0"/>
              <a:t>SMOTE is so hot, it’s cool</a:t>
            </a:r>
          </a:p>
          <a:p>
            <a:r>
              <a:rPr lang="en-US" sz="1800" dirty="0"/>
              <a:t>Hello Ranger and good riddance </a:t>
            </a:r>
            <a:r>
              <a:rPr lang="en-US" sz="1800" dirty="0" err="1"/>
              <a:t>RandomForest</a:t>
            </a:r>
            <a:endParaRPr lang="en-US" sz="1800" dirty="0"/>
          </a:p>
          <a:p>
            <a:r>
              <a:rPr lang="en-US" sz="1800" dirty="0"/>
              <a:t>Computing power was critical for productivity</a:t>
            </a:r>
          </a:p>
          <a:p>
            <a:r>
              <a:rPr lang="en-US" sz="1800" dirty="0"/>
              <a:t>I would like to underfit something at some point of time</a:t>
            </a:r>
          </a:p>
          <a:p>
            <a:r>
              <a:rPr lang="en-US" sz="1800" dirty="0"/>
              <a:t>Hyperparameters, there’s a reason why they are called ‘hyper’</a:t>
            </a:r>
          </a:p>
          <a:p>
            <a:r>
              <a:rPr lang="en-US" sz="1800" dirty="0"/>
              <a:t>Ensemble model = practices + practices + more practices</a:t>
            </a:r>
          </a:p>
          <a:p>
            <a:r>
              <a:rPr lang="en-US" sz="1800" dirty="0"/>
              <a:t>So many tools, so little time</a:t>
            </a:r>
          </a:p>
          <a:p>
            <a:r>
              <a:rPr lang="en-US" sz="1800" dirty="0"/>
              <a:t>Pick just a few and make some lemonade</a:t>
            </a:r>
          </a:p>
          <a:p>
            <a:r>
              <a:rPr lang="en-US" sz="1800" dirty="0"/>
              <a:t>Running code is a pass, interpretation the gig</a:t>
            </a:r>
          </a:p>
          <a:p>
            <a:r>
              <a:rPr lang="en-US" sz="1800" dirty="0"/>
              <a:t>I’M IN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41" y="4738989"/>
            <a:ext cx="1376770" cy="17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4067047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3CFB3-1043-4AA1-BC82-3AFF5FEBD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EF7AE-DD66-496A-A005-251209496660}"/>
              </a:ext>
            </a:extLst>
          </p:cNvPr>
          <p:cNvSpPr txBox="1"/>
          <p:nvPr/>
        </p:nvSpPr>
        <p:spPr>
          <a:xfrm>
            <a:off x="232475" y="8369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263717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5B12D8-DA77-4638-9B64-8D9EF44E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29" y="179346"/>
            <a:ext cx="6847619" cy="3647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FC930-3D89-4957-84C6-58BD2B63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29" y="4269130"/>
            <a:ext cx="7095238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23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2A721-AF25-42E7-8079-BFFA95B5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43" y="429000"/>
            <a:ext cx="7485714" cy="6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1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14AF9-CEA6-43F3-BBD3-FEB98B37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6" y="743285"/>
            <a:ext cx="8019048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6D3BD2-0B5F-436C-9365-B7836869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90" y="838524"/>
            <a:ext cx="8047619" cy="5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5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430DF8-B77C-4246-96BA-AC3476D6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90" y="505190"/>
            <a:ext cx="7447619" cy="5847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E2366D-1470-4CFA-B606-DCD966955392}"/>
              </a:ext>
            </a:extLst>
          </p:cNvPr>
          <p:cNvSpPr txBox="1"/>
          <p:nvPr/>
        </p:nvSpPr>
        <p:spPr>
          <a:xfrm>
            <a:off x="232475" y="8369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857360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060B3A-9B7E-4FCC-B3F9-90AACFD1670C}"/>
              </a:ext>
            </a:extLst>
          </p:cNvPr>
          <p:cNvGrpSpPr/>
          <p:nvPr/>
        </p:nvGrpSpPr>
        <p:grpSpPr>
          <a:xfrm>
            <a:off x="55140" y="845563"/>
            <a:ext cx="16332686" cy="5543693"/>
            <a:chOff x="55140" y="845563"/>
            <a:chExt cx="16332686" cy="554369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CDAA03-B158-48DC-936A-EA373B84D422}"/>
                </a:ext>
              </a:extLst>
            </p:cNvPr>
            <p:cNvGrpSpPr/>
            <p:nvPr/>
          </p:nvGrpSpPr>
          <p:grpSpPr>
            <a:xfrm>
              <a:off x="154983" y="1100379"/>
              <a:ext cx="16232843" cy="5022913"/>
              <a:chOff x="0" y="681382"/>
              <a:chExt cx="17395216" cy="54999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6E187AA-E19D-49B3-B3C8-744C8AD15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681382"/>
                <a:ext cx="7895238" cy="549523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4C69C8C-ACCF-40B8-947A-8B9255D47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4593" y="714714"/>
                <a:ext cx="7895238" cy="542857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918674A-6B9C-42B8-99A7-E9EDD3AFC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6168" y="714714"/>
                <a:ext cx="9019048" cy="546666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D74D2C-1BFE-44DA-8D4F-4E2FB48591E3}"/>
                </a:ext>
              </a:extLst>
            </p:cNvPr>
            <p:cNvSpPr/>
            <p:nvPr/>
          </p:nvSpPr>
          <p:spPr>
            <a:xfrm>
              <a:off x="55140" y="845563"/>
              <a:ext cx="12259393" cy="285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EC7A56-EAC8-47AB-AA5A-0B95966BB900}"/>
                </a:ext>
              </a:extLst>
            </p:cNvPr>
            <p:cNvSpPr/>
            <p:nvPr/>
          </p:nvSpPr>
          <p:spPr>
            <a:xfrm>
              <a:off x="56588" y="6103999"/>
              <a:ext cx="12259393" cy="285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677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5FD413-B26F-450A-8D08-2D7B4CCA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83" y="225019"/>
            <a:ext cx="4447619" cy="828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3D8DDE7-C9DB-470C-8C1E-FC1968D54963}"/>
              </a:ext>
            </a:extLst>
          </p:cNvPr>
          <p:cNvGrpSpPr/>
          <p:nvPr/>
        </p:nvGrpSpPr>
        <p:grpSpPr>
          <a:xfrm>
            <a:off x="898902" y="1911927"/>
            <a:ext cx="8601559" cy="1787237"/>
            <a:chOff x="898902" y="1911927"/>
            <a:chExt cx="8601559" cy="17872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47E003E-2C2F-4DFE-890C-639BD8B4FBFF}"/>
                </a:ext>
              </a:extLst>
            </p:cNvPr>
            <p:cNvGrpSpPr/>
            <p:nvPr/>
          </p:nvGrpSpPr>
          <p:grpSpPr>
            <a:xfrm>
              <a:off x="1059225" y="2355741"/>
              <a:ext cx="8286253" cy="1343423"/>
              <a:chOff x="1059225" y="2058013"/>
              <a:chExt cx="9418176" cy="164115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43558FC-CC67-405E-8A53-E180F3A73DC1}"/>
                  </a:ext>
                </a:extLst>
              </p:cNvPr>
              <p:cNvGrpSpPr/>
              <p:nvPr/>
            </p:nvGrpSpPr>
            <p:grpSpPr>
              <a:xfrm>
                <a:off x="1059225" y="2139049"/>
                <a:ext cx="4485842" cy="1560116"/>
                <a:chOff x="1059225" y="2139049"/>
                <a:chExt cx="4485842" cy="1560116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7FEA986C-850D-497D-A79B-8321DADD9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9225" y="2139049"/>
                  <a:ext cx="1568906" cy="156011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81A785F-0E37-43E1-8138-57D40578D6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6496" y="2139049"/>
                  <a:ext cx="3428571" cy="657143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98B8161-A926-46EC-9827-C2B347466226}"/>
                  </a:ext>
                </a:extLst>
              </p:cNvPr>
              <p:cNvGrpSpPr/>
              <p:nvPr/>
            </p:nvGrpSpPr>
            <p:grpSpPr>
              <a:xfrm>
                <a:off x="6312708" y="2058013"/>
                <a:ext cx="4164693" cy="1476358"/>
                <a:chOff x="1151773" y="4063459"/>
                <a:chExt cx="4164693" cy="1476358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FE9424E2-B4A5-49F4-9717-DE495B21AC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3609" y="4214160"/>
                  <a:ext cx="2542857" cy="790476"/>
                </a:xfrm>
                <a:prstGeom prst="rect">
                  <a:avLst/>
                </a:prstGeom>
              </p:spPr>
            </p:pic>
            <p:pic>
              <p:nvPicPr>
                <p:cNvPr id="1030" name="Picture 6" descr="Image result for azure virtual machine icon">
                  <a:extLst>
                    <a:ext uri="{FF2B5EF4-FFF2-40B4-BE49-F238E27FC236}">
                      <a16:creationId xmlns:a16="http://schemas.microsoft.com/office/drawing/2014/main" id="{CC1F3768-8FAC-442D-A641-DAEF4E0192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51773" y="4063459"/>
                  <a:ext cx="1476358" cy="14763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B2D197-A4B8-46AE-95F4-A3E1907D23C1}"/>
                </a:ext>
              </a:extLst>
            </p:cNvPr>
            <p:cNvSpPr/>
            <p:nvPr/>
          </p:nvSpPr>
          <p:spPr>
            <a:xfrm>
              <a:off x="898902" y="1911927"/>
              <a:ext cx="8601559" cy="356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736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FE8F0-40CE-48A1-A290-DCB4D167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07"/>
            <a:ext cx="12192000" cy="65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87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84597-7900-4C79-BBEB-2A84E64C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32"/>
            <a:ext cx="12192000" cy="65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78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9B68E-2D8A-4DF8-A765-22EE4A8E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8" y="0"/>
            <a:ext cx="7725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6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3d.pred.method">
            <a:hlinkClick r:id="" action="ppaction://media"/>
            <a:extLst>
              <a:ext uri="{FF2B5EF4-FFF2-40B4-BE49-F238E27FC236}">
                <a16:creationId xmlns:a16="http://schemas.microsoft.com/office/drawing/2014/main" id="{02D32F52-0ECC-44CD-ACD9-345F9A2EAC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5999" y="852717"/>
            <a:ext cx="7137689" cy="51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B1C22-BDB0-4817-97EA-2C9B1CCA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42" y="1290499"/>
            <a:ext cx="2200000" cy="371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A37707-0A81-4F25-98BC-C1216196F8B8}"/>
              </a:ext>
            </a:extLst>
          </p:cNvPr>
          <p:cNvSpPr txBox="1"/>
          <p:nvPr/>
        </p:nvSpPr>
        <p:spPr>
          <a:xfrm>
            <a:off x="950942" y="77491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SuperLearner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B118A-FAFC-4D56-8CE5-CC3616AA6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61" y="2614093"/>
            <a:ext cx="2504762" cy="371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E8666-550A-41A3-9612-089CE495EA3F}"/>
              </a:ext>
            </a:extLst>
          </p:cNvPr>
          <p:cNvSpPr txBox="1"/>
          <p:nvPr/>
        </p:nvSpPr>
        <p:spPr>
          <a:xfrm>
            <a:off x="950942" y="2096411"/>
            <a:ext cx="17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CV.SuperLearner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A6BC4-5DBF-4D37-8B65-9F8D3D986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391" y="623616"/>
            <a:ext cx="66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0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D1A1B8-2249-4BBF-A23B-B2B541D0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47" y="571857"/>
            <a:ext cx="7761905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3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A072F-2441-49C9-B183-8E9E4111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06" y="805190"/>
            <a:ext cx="7761905" cy="52190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43CCA-8EEE-49FB-B621-44A1DECF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001" y="814714"/>
            <a:ext cx="7771428" cy="51904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46FEA-5E51-4F66-A6A5-81E6A610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411" y="795666"/>
            <a:ext cx="8161905" cy="51809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70597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3C98A3-6A32-4A93-B7B8-0B623B82F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285" y="2986143"/>
            <a:ext cx="4771429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84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9D698-2EE1-4136-8C95-B6401604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" y="0"/>
            <a:ext cx="12166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4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1CD24F-786C-4967-96D6-B0E693E0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45"/>
            <a:ext cx="12192000" cy="678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75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5E49D-5776-430B-A319-432F88E4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17" y="0"/>
            <a:ext cx="9020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30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semble.azure">
            <a:hlinkClick r:id="" action="ppaction://media"/>
            <a:extLst>
              <a:ext uri="{FF2B5EF4-FFF2-40B4-BE49-F238E27FC236}">
                <a16:creationId xmlns:a16="http://schemas.microsoft.com/office/drawing/2014/main" id="{35F926DF-A34B-4C89-BFCF-DBCFE71949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2376" y="359736"/>
            <a:ext cx="6967247" cy="53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E69A0-A783-4C78-9553-8BA29B8A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24" y="1419476"/>
            <a:ext cx="6380952" cy="4019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2DA478-92D2-4E2F-A86D-46228271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3" y="145943"/>
            <a:ext cx="2171429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92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AA86EC-B18C-48B6-9555-B06AEC7D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33" y="648047"/>
            <a:ext cx="5333333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89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F90440E-DB7D-47A6-A5FD-12A0F8376642}"/>
              </a:ext>
            </a:extLst>
          </p:cNvPr>
          <p:cNvGrpSpPr/>
          <p:nvPr/>
        </p:nvGrpSpPr>
        <p:grpSpPr>
          <a:xfrm>
            <a:off x="0" y="858783"/>
            <a:ext cx="16390563" cy="5161905"/>
            <a:chOff x="248593" y="863544"/>
            <a:chExt cx="16390563" cy="51619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72E265-F9AE-4098-A038-EC9AFF76C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593" y="867095"/>
              <a:ext cx="8161905" cy="512380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C3A3C6-B93D-4295-B2E5-F511C62C0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307" y="867095"/>
              <a:ext cx="8152381" cy="515238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F76E1F-B954-4FC8-853A-20DD65389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7251" y="863544"/>
              <a:ext cx="8161905" cy="51619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66367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9DE31-2EA6-4F82-B6DC-5C8A35F6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095" y="2957571"/>
            <a:ext cx="4723809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35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54CC7-3EFE-4273-91E1-5982CF0D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07"/>
            <a:ext cx="12192000" cy="65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2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E92AF-247B-42EE-9AE9-261A98BC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33"/>
            <a:ext cx="12192000" cy="64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31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00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4041</TotalTime>
  <Words>544</Words>
  <Application>Microsoft Office PowerPoint</Application>
  <PresentationFormat>Widescreen</PresentationFormat>
  <Paragraphs>126</Paragraphs>
  <Slides>69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178</cp:revision>
  <dcterms:created xsi:type="dcterms:W3CDTF">2018-12-09T12:26:43Z</dcterms:created>
  <dcterms:modified xsi:type="dcterms:W3CDTF">2019-01-09T14:35:25Z</dcterms:modified>
</cp:coreProperties>
</file>